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7" r:id="rId3"/>
    <p:sldId id="256" r:id="rId4"/>
    <p:sldId id="269" r:id="rId5"/>
    <p:sldId id="257" r:id="rId6"/>
    <p:sldId id="258" r:id="rId7"/>
    <p:sldId id="266" r:id="rId8"/>
    <p:sldId id="265" r:id="rId9"/>
    <p:sldId id="259" r:id="rId10"/>
    <p:sldId id="260" r:id="rId11"/>
    <p:sldId id="261" r:id="rId12"/>
    <p:sldId id="263" r:id="rId13"/>
    <p:sldId id="264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ADF1-F86A-4BDA-B65D-5720F67A2B89}" type="datetimeFigureOut">
              <a:rPr lang="cs-CZ"/>
              <a:pPr>
                <a:defRPr/>
              </a:pPr>
              <a:t>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06A90-A49B-4006-8B8B-75CA4B36E0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CC71-D243-4254-A806-E3C376A3AA36}" type="datetimeFigureOut">
              <a:rPr lang="cs-CZ"/>
              <a:pPr>
                <a:defRPr/>
              </a:pPr>
              <a:t>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7C05-DD66-4143-9E66-F9F339F43E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DA99-0510-41F0-A0DF-1C84BA5AF6C3}" type="datetimeFigureOut">
              <a:rPr lang="cs-CZ"/>
              <a:pPr>
                <a:defRPr/>
              </a:pPr>
              <a:t>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33AC7-CF82-4314-AC2A-023EA533D8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91FA-6469-445B-AD79-B6C04A5E941E}" type="datetimeFigureOut">
              <a:rPr lang="cs-CZ"/>
              <a:pPr>
                <a:defRPr/>
              </a:pPr>
              <a:t>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7AA7-071E-4531-80BD-77BE54B4D0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E8FE-1933-4D29-8690-84116E27DEA4}" type="datetimeFigureOut">
              <a:rPr lang="cs-CZ"/>
              <a:pPr>
                <a:defRPr/>
              </a:pPr>
              <a:t>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ADAB-F7DE-41FD-B76C-E7123375C8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BFA3-F599-45F0-8D3D-C149112A995C}" type="datetimeFigureOut">
              <a:rPr lang="cs-CZ"/>
              <a:pPr>
                <a:defRPr/>
              </a:pPr>
              <a:t>7.2.2014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ACFD-7876-40F2-9D54-2F50EB49C4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E1D64-85C3-4572-B7C6-DED6E72580AE}" type="datetimeFigureOut">
              <a:rPr lang="cs-CZ"/>
              <a:pPr>
                <a:defRPr/>
              </a:pPr>
              <a:t>7.2.2014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4EAC-A7DA-4AC9-B2AD-557AB21867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B8A4-45E1-48BF-85AA-DFA98C2DEFFE}" type="datetimeFigureOut">
              <a:rPr lang="cs-CZ"/>
              <a:pPr>
                <a:defRPr/>
              </a:pPr>
              <a:t>7.2.2014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FB58-2F7D-466A-B4C0-1B998FC40F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5828-8410-4455-AB72-5A735C0E66F7}" type="datetimeFigureOut">
              <a:rPr lang="cs-CZ"/>
              <a:pPr>
                <a:defRPr/>
              </a:pPr>
              <a:t>7.2.2014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AB6DD-E072-42E4-A3D1-934C5ABF97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22CC-F455-465E-84DE-2763DFEA0114}" type="datetimeFigureOut">
              <a:rPr lang="cs-CZ"/>
              <a:pPr>
                <a:defRPr/>
              </a:pPr>
              <a:t>7.2.2014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5DD9-FF83-4F78-9D87-148A45ADF5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497D-E7B2-44B6-95BC-DA32DB7BAD09}" type="datetimeFigureOut">
              <a:rPr lang="cs-CZ"/>
              <a:pPr>
                <a:defRPr/>
              </a:pPr>
              <a:t>7.2.2014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33C2-5060-42BD-A10C-8258074592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5F6D0A-446C-4969-B4DC-FCDB8504D06E}" type="datetimeFigureOut">
              <a:rPr lang="cs-CZ"/>
              <a:pPr>
                <a:defRPr/>
              </a:pPr>
              <a:t>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042C45-A381-493D-AE21-FCFC861485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ovéPole 1"/>
          <p:cNvSpPr txBox="1">
            <a:spLocks noChangeArrowheads="1"/>
          </p:cNvSpPr>
          <p:nvPr/>
        </p:nvSpPr>
        <p:spPr bwMode="auto">
          <a:xfrm>
            <a:off x="1331913" y="404813"/>
            <a:ext cx="6696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800">
                <a:latin typeface="Calibri" pitchFamily="34" charset="0"/>
              </a:rPr>
              <a:t>HISTORY PARK LEDČICE</a:t>
            </a:r>
          </a:p>
        </p:txBody>
      </p:sp>
      <p:sp>
        <p:nvSpPr>
          <p:cNvPr id="13314" name="TextovéPole 2"/>
          <p:cNvSpPr txBox="1">
            <a:spLocks noChangeArrowheads="1"/>
          </p:cNvSpPr>
          <p:nvPr/>
        </p:nvSpPr>
        <p:spPr bwMode="auto">
          <a:xfrm>
            <a:off x="1331913" y="1341438"/>
            <a:ext cx="6696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latin typeface="Calibri" pitchFamily="34" charset="0"/>
              </a:rPr>
              <a:t>Jaký je účel HISTORY PARKU?</a:t>
            </a:r>
          </a:p>
        </p:txBody>
      </p:sp>
      <p:sp>
        <p:nvSpPr>
          <p:cNvPr id="13315" name="TextovéPole 6"/>
          <p:cNvSpPr txBox="1">
            <a:spLocks noChangeArrowheads="1"/>
          </p:cNvSpPr>
          <p:nvPr/>
        </p:nvSpPr>
        <p:spPr bwMode="auto">
          <a:xfrm>
            <a:off x="1692275" y="1916113"/>
            <a:ext cx="597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i="1">
                <a:latin typeface="Calibri" pitchFamily="34" charset="0"/>
              </a:rPr>
              <a:t> Seznamovat návštěvníky s historií naší krajiny, jejích </a:t>
            </a:r>
            <a:r>
              <a:rPr lang="cs-CZ" i="1"/>
              <a:t> </a:t>
            </a:r>
          </a:p>
          <a:p>
            <a:pPr>
              <a:buFont typeface="Arial" charset="0"/>
              <a:buNone/>
            </a:pPr>
            <a:r>
              <a:rPr lang="cs-CZ" i="1"/>
              <a:t>  </a:t>
            </a:r>
            <a:r>
              <a:rPr lang="cs-CZ" i="1">
                <a:latin typeface="Calibri" pitchFamily="34" charset="0"/>
              </a:rPr>
              <a:t>obyvatel a způsobu života od pravěku po středověk</a:t>
            </a:r>
          </a:p>
        </p:txBody>
      </p:sp>
      <p:sp>
        <p:nvSpPr>
          <p:cNvPr id="13316" name="TextovéPole 7"/>
          <p:cNvSpPr txBox="1">
            <a:spLocks noChangeArrowheads="1"/>
          </p:cNvSpPr>
          <p:nvPr/>
        </p:nvSpPr>
        <p:spPr bwMode="auto">
          <a:xfrm>
            <a:off x="1692275" y="2636838"/>
            <a:ext cx="5975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i="1">
                <a:latin typeface="Calibri" pitchFamily="34" charset="0"/>
              </a:rPr>
              <a:t> Předávat znalosti zábavnou formou </a:t>
            </a:r>
          </a:p>
        </p:txBody>
      </p:sp>
      <p:sp>
        <p:nvSpPr>
          <p:cNvPr id="13317" name="TextovéPole 8"/>
          <p:cNvSpPr txBox="1">
            <a:spLocks noChangeArrowheads="1"/>
          </p:cNvSpPr>
          <p:nvPr/>
        </p:nvSpPr>
        <p:spPr bwMode="auto">
          <a:xfrm>
            <a:off x="1692275" y="3068638"/>
            <a:ext cx="5975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i="1">
                <a:latin typeface="Calibri" pitchFamily="34" charset="0"/>
              </a:rPr>
              <a:t> Představit pedagogům nové doplňující možnosti výuky  </a:t>
            </a:r>
          </a:p>
          <a:p>
            <a:r>
              <a:rPr lang="cs-CZ" i="1">
                <a:latin typeface="Calibri" pitchFamily="34" charset="0"/>
              </a:rPr>
              <a:t>  dějepisu a historie</a:t>
            </a:r>
          </a:p>
        </p:txBody>
      </p:sp>
      <p:sp>
        <p:nvSpPr>
          <p:cNvPr id="13318" name="TextovéPole 9"/>
          <p:cNvSpPr txBox="1">
            <a:spLocks noChangeArrowheads="1"/>
          </p:cNvSpPr>
          <p:nvPr/>
        </p:nvSpPr>
        <p:spPr bwMode="auto">
          <a:xfrm>
            <a:off x="1547813" y="386080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latin typeface="Calibri" pitchFamily="34" charset="0"/>
              </a:rPr>
              <a:t>Proč a jak?</a:t>
            </a:r>
          </a:p>
        </p:txBody>
      </p:sp>
      <p:sp>
        <p:nvSpPr>
          <p:cNvPr id="13319" name="TextovéPole 10"/>
          <p:cNvSpPr txBox="1">
            <a:spLocks noChangeArrowheads="1"/>
          </p:cNvSpPr>
          <p:nvPr/>
        </p:nvSpPr>
        <p:spPr bwMode="auto">
          <a:xfrm>
            <a:off x="1835150" y="4508500"/>
            <a:ext cx="5976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i="1">
                <a:latin typeface="Calibri" pitchFamily="34" charset="0"/>
              </a:rPr>
              <a:t> Abychom formou vlastního zážitku „cesty do pravěku“  </a:t>
            </a:r>
          </a:p>
          <a:p>
            <a:r>
              <a:rPr lang="cs-CZ" i="1">
                <a:latin typeface="Calibri" pitchFamily="34" charset="0"/>
              </a:rPr>
              <a:t>  seznámili návštěvníky s „tajemstvím“ archeologie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E:\5.Fotky\11_06_16 Carnuntum a Elsarn\DSC_7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00375"/>
            <a:ext cx="23431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C:\Users\Viti\Desktop\scany\2013-12-15 Mušov-themal\Mušov-themal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071813"/>
            <a:ext cx="321468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C:\Users\Viti\Desktop\scany\gro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85750"/>
            <a:ext cx="2971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E:\5.Fotky\Exkurze Německo 09\Haltern\IMG_18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21431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ovéPole 1"/>
          <p:cNvSpPr txBox="1">
            <a:spLocks noChangeArrowheads="1"/>
          </p:cNvSpPr>
          <p:nvPr/>
        </p:nvSpPr>
        <p:spPr bwMode="auto">
          <a:xfrm>
            <a:off x="3429000" y="357188"/>
            <a:ext cx="2147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Raný středověk</a:t>
            </a:r>
          </a:p>
        </p:txBody>
      </p:sp>
      <p:pic>
        <p:nvPicPr>
          <p:cNvPr id="24578" name="Picture 2" descr="C:\Users\Viti\Desktop\scany\2013-12-15 slovan. barák 001\slovan. barák 001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43000"/>
            <a:ext cx="32797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Viti\Desktop\scany\2013-12-15 slovan.vesnice 001\slovan.vesnice 001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143000"/>
            <a:ext cx="4087812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Viti\Desktop\scany\2013-12-15 slovan. velkodům\slovan. velkodům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4071938"/>
            <a:ext cx="34178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Viti\Desktop\scany\2013-12-15 slovan.dům 1\slovan.dům 1 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857625"/>
            <a:ext cx="2643188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E:\5.Fotky\11_06_16 Carnuntum a Elsarn\DSC_7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357688"/>
            <a:ext cx="3509962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ovéPole 2"/>
          <p:cNvSpPr txBox="1">
            <a:spLocks noChangeArrowheads="1"/>
          </p:cNvSpPr>
          <p:nvPr/>
        </p:nvSpPr>
        <p:spPr bwMode="auto">
          <a:xfrm>
            <a:off x="3429000" y="285750"/>
            <a:ext cx="180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Zemědělství</a:t>
            </a:r>
          </a:p>
        </p:txBody>
      </p:sp>
      <p:pic>
        <p:nvPicPr>
          <p:cNvPr id="25603" name="Picture 3" descr="E:\5.Fotky\11_06_16 Carnuntum a Elsarn\DSC_7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3357563"/>
            <a:ext cx="50006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Viti\Desktop\scany\2013-12-15 slovan. zásobnice 001\slovan. zásobnice 001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214438"/>
            <a:ext cx="16398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E:\5.Fotky\11_06_16 Carnuntum a Elsarn\DSC_77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928688"/>
            <a:ext cx="32146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E:\5.Fotky\Workshop Stará huť 2013\IMG_42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9191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E:\5.Fotky\11_06_16 Carnuntum a Elsarn\DSC_7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1563"/>
            <a:ext cx="4302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ovéPole 2"/>
          <p:cNvSpPr txBox="1">
            <a:spLocks noChangeArrowheads="1"/>
          </p:cNvSpPr>
          <p:nvPr/>
        </p:nvSpPr>
        <p:spPr bwMode="auto">
          <a:xfrm>
            <a:off x="3214688" y="285750"/>
            <a:ext cx="2740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Metalurgický objekt</a:t>
            </a:r>
          </a:p>
        </p:txBody>
      </p:sp>
      <p:pic>
        <p:nvPicPr>
          <p:cNvPr id="26627" name="Picture 3" descr="E:\5.Fotky\11_06_16 Carnuntum a Elsarn\DSC_78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143375"/>
            <a:ext cx="149542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E:\5.Fotky\11_06_16 Carnuntum a Elsarn\DSC_78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357688"/>
            <a:ext cx="31432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E:\5.Fotky\11_06_16 Carnuntum a Elsarn\P10607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4143375"/>
            <a:ext cx="29813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E:\5.Fotky\Workshop Stará huť 2013\IMG_43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1000125"/>
            <a:ext cx="40227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ovéPole 1"/>
          <p:cNvSpPr txBox="1">
            <a:spLocks noChangeArrowheads="1"/>
          </p:cNvSpPr>
          <p:nvPr/>
        </p:nvSpPr>
        <p:spPr bwMode="auto">
          <a:xfrm>
            <a:off x="3643313" y="428625"/>
            <a:ext cx="180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Textilní dílna</a:t>
            </a:r>
          </a:p>
        </p:txBody>
      </p:sp>
      <p:pic>
        <p:nvPicPr>
          <p:cNvPr id="27650" name="Picture 2" descr="C:\Users\Viti\Desktop\scany\tkalc. st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71563"/>
            <a:ext cx="2781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Viti\Desktop\scany\tkalc. stav.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214438"/>
            <a:ext cx="4857750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Viti\Desktop\scany\jant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4929188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Viti\Desktop\scany\lukostřelb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285750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C:\Users\Viti\Desktop\scany\lukostřelba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557338"/>
            <a:ext cx="542131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ovéPole 5"/>
          <p:cNvSpPr txBox="1">
            <a:spLocks noChangeArrowheads="1"/>
          </p:cNvSpPr>
          <p:nvPr/>
        </p:nvSpPr>
        <p:spPr bwMode="auto">
          <a:xfrm>
            <a:off x="3143250" y="214313"/>
            <a:ext cx="1665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Lukostřelba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ovéPole 2"/>
          <p:cNvSpPr txBox="1">
            <a:spLocks noChangeArrowheads="1"/>
          </p:cNvSpPr>
          <p:nvPr/>
        </p:nvSpPr>
        <p:spPr bwMode="auto">
          <a:xfrm>
            <a:off x="1403350" y="1341438"/>
            <a:ext cx="66976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latin typeface="Calibri" pitchFamily="34" charset="0"/>
              </a:rPr>
              <a:t>Výhody HISTORY PARKU pro obec Ledčice</a:t>
            </a:r>
          </a:p>
        </p:txBody>
      </p:sp>
      <p:sp>
        <p:nvSpPr>
          <p:cNvPr id="29698" name="TextovéPole 6"/>
          <p:cNvSpPr txBox="1">
            <a:spLocks noChangeArrowheads="1"/>
          </p:cNvSpPr>
          <p:nvPr/>
        </p:nvSpPr>
        <p:spPr bwMode="auto">
          <a:xfrm>
            <a:off x="1692275" y="1916113"/>
            <a:ext cx="5975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i="1">
                <a:latin typeface="Calibri" pitchFamily="34" charset="0"/>
              </a:rPr>
              <a:t> vytvoření nových pracovních příležitostí</a:t>
            </a:r>
          </a:p>
        </p:txBody>
      </p:sp>
      <p:sp>
        <p:nvSpPr>
          <p:cNvPr id="29699" name="TextovéPole 7"/>
          <p:cNvSpPr txBox="1">
            <a:spLocks noChangeArrowheads="1"/>
          </p:cNvSpPr>
          <p:nvPr/>
        </p:nvSpPr>
        <p:spPr bwMode="auto">
          <a:xfrm>
            <a:off x="1692275" y="2349500"/>
            <a:ext cx="5975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i="1">
                <a:latin typeface="Calibri" pitchFamily="34" charset="0"/>
              </a:rPr>
              <a:t> nové možnosti podnikání spojené se zvýšeným turistickým </a:t>
            </a:r>
          </a:p>
          <a:p>
            <a:r>
              <a:rPr lang="cs-CZ" i="1">
                <a:latin typeface="Calibri" pitchFamily="34" charset="0"/>
              </a:rPr>
              <a:t>  ruchem </a:t>
            </a:r>
          </a:p>
        </p:txBody>
      </p:sp>
      <p:sp>
        <p:nvSpPr>
          <p:cNvPr id="29700" name="TextovéPole 8"/>
          <p:cNvSpPr txBox="1">
            <a:spLocks noChangeArrowheads="1"/>
          </p:cNvSpPr>
          <p:nvPr/>
        </p:nvSpPr>
        <p:spPr bwMode="auto">
          <a:xfrm>
            <a:off x="1692275" y="3068638"/>
            <a:ext cx="5975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i="1">
                <a:latin typeface="Calibri" pitchFamily="34" charset="0"/>
              </a:rPr>
              <a:t> širší možnosti zapojení obce do dotačních a grantových  </a:t>
            </a:r>
          </a:p>
          <a:p>
            <a:r>
              <a:rPr lang="cs-CZ" i="1">
                <a:latin typeface="Calibri" pitchFamily="34" charset="0"/>
              </a:rPr>
              <a:t>  programů</a:t>
            </a:r>
          </a:p>
        </p:txBody>
      </p:sp>
      <p:sp>
        <p:nvSpPr>
          <p:cNvPr id="29701" name="TextovéPole 10"/>
          <p:cNvSpPr txBox="1">
            <a:spLocks noChangeArrowheads="1"/>
          </p:cNvSpPr>
          <p:nvPr/>
        </p:nvSpPr>
        <p:spPr bwMode="auto">
          <a:xfrm>
            <a:off x="1835150" y="4508500"/>
            <a:ext cx="5976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i="1">
                <a:latin typeface="Calibri" pitchFamily="34" charset="0"/>
              </a:rPr>
              <a:t> zvýšený turistický a cestovní ruch</a:t>
            </a:r>
          </a:p>
        </p:txBody>
      </p:sp>
      <p:sp>
        <p:nvSpPr>
          <p:cNvPr id="29702" name="TextovéPole 13"/>
          <p:cNvSpPr txBox="1">
            <a:spLocks noChangeArrowheads="1"/>
          </p:cNvSpPr>
          <p:nvPr/>
        </p:nvSpPr>
        <p:spPr bwMode="auto">
          <a:xfrm>
            <a:off x="1547813" y="3789363"/>
            <a:ext cx="6696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latin typeface="Calibri" pitchFamily="34" charset="0"/>
              </a:rPr>
              <a:t>Nevýhody HISTORY PARKU pro obec Ledčice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Viti\Desktop\scany\uměn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71563"/>
            <a:ext cx="507206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C:\Users\Viti\Desktop\scany\umění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714750"/>
            <a:ext cx="478631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ovéPole 3"/>
          <p:cNvSpPr txBox="1">
            <a:spLocks noChangeArrowheads="1"/>
          </p:cNvSpPr>
          <p:nvPr/>
        </p:nvSpPr>
        <p:spPr bwMode="auto">
          <a:xfrm>
            <a:off x="3786188" y="285750"/>
            <a:ext cx="212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Jeskynní malby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ovéPole 3"/>
          <p:cNvSpPr txBox="1">
            <a:spLocks noChangeArrowheads="1"/>
          </p:cNvSpPr>
          <p:nvPr/>
        </p:nvSpPr>
        <p:spPr bwMode="auto">
          <a:xfrm>
            <a:off x="2627313" y="333375"/>
            <a:ext cx="41417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Paleolit</a:t>
            </a:r>
            <a:r>
              <a:rPr lang="cs-CZ" sz="2800" b="1">
                <a:latin typeface="Calibri" pitchFamily="34" charset="0"/>
              </a:rPr>
              <a:t> – </a:t>
            </a:r>
            <a:r>
              <a:rPr lang="cs-CZ" sz="2400" b="1">
                <a:latin typeface="Calibri" pitchFamily="34" charset="0"/>
              </a:rPr>
              <a:t>starší doba kamenná</a:t>
            </a:r>
            <a:endParaRPr lang="cs-CZ" sz="2800" b="1">
              <a:latin typeface="Calibri" pitchFamily="34" charset="0"/>
            </a:endParaRPr>
          </a:p>
        </p:txBody>
      </p:sp>
      <p:pic>
        <p:nvPicPr>
          <p:cNvPr id="15362" name="Picture 2" descr="C:\Users\Viti\Desktop\scany\2013-12-15 paleolit. osada 2\paleolit. chata 2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55753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Viti\Desktop\scany\2013-12-15 mezolit. chata 2\mezolit. chata 2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429000"/>
            <a:ext cx="26844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Viti\Desktop\scany\mezol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000500"/>
            <a:ext cx="464343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Viti\Desktop\scany\dílna na Š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0"/>
            <a:ext cx="38576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ovéPole 2"/>
          <p:cNvSpPr txBox="1">
            <a:spLocks noChangeArrowheads="1"/>
          </p:cNvSpPr>
          <p:nvPr/>
        </p:nvSpPr>
        <p:spPr bwMode="auto">
          <a:xfrm>
            <a:off x="2428875" y="3571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Dílny a pravěké umění</a:t>
            </a:r>
          </a:p>
        </p:txBody>
      </p:sp>
      <p:pic>
        <p:nvPicPr>
          <p:cNvPr id="16387" name="Picture 3" descr="C:\Users\Viti\Desktop\scany\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428750"/>
            <a:ext cx="343852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:\Users\Viti\Desktop\scany\BI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428625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C:\Users\Viti\Desktop\scany\venuš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42862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C:\Users\Viti\Desktop\scany\ŠI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43576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ovéPole 1"/>
          <p:cNvSpPr txBox="1">
            <a:spLocks noChangeArrowheads="1"/>
          </p:cNvSpPr>
          <p:nvPr/>
        </p:nvSpPr>
        <p:spPr bwMode="auto">
          <a:xfrm>
            <a:off x="2627313" y="404813"/>
            <a:ext cx="4068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Neolit – mladší doba kamenná</a:t>
            </a:r>
          </a:p>
        </p:txBody>
      </p:sp>
      <p:pic>
        <p:nvPicPr>
          <p:cNvPr id="17410" name="Picture 2" descr="C:\Users\Viti\Desktop\scany\2013-12-15 neolit. velkodům\neolit. velkodům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6035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Viti\Desktop\scany\2013-12-15 šňůrák. hrob 001\šňůrák. hrob 001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71938"/>
            <a:ext cx="4214812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Viti\Desktop\scany\kolin-rondely-2009-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929063"/>
            <a:ext cx="3500437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:\Users\Viti\Desktop\scany\otz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071563"/>
            <a:ext cx="1781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ovéPole 1"/>
          <p:cNvSpPr txBox="1">
            <a:spLocks noChangeArrowheads="1"/>
          </p:cNvSpPr>
          <p:nvPr/>
        </p:nvSpPr>
        <p:spPr bwMode="auto">
          <a:xfrm>
            <a:off x="3571875" y="357188"/>
            <a:ext cx="204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Bronz - Halštat</a:t>
            </a:r>
          </a:p>
        </p:txBody>
      </p:sp>
      <p:pic>
        <p:nvPicPr>
          <p:cNvPr id="18434" name="Picture 2" descr="C:\Users\Viti\Desktop\scany\2013-12-15 unětickej dům 001\unětickej dům 001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143000"/>
            <a:ext cx="3968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Viti\Desktop\scany\2013-12-15 unětickej hrob 001\unětickej hrob 001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071938"/>
            <a:ext cx="2395538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Viti\Desktop\scany\2013-12-15 bylan. žárovej hrob 001\bylan. žárovej hrob 001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214813"/>
            <a:ext cx="258286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Viti\Desktop\scany\2013-12-15 bylan. kostr. hrob 001\bylan. kostr. hrob 001 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4572000"/>
            <a:ext cx="3000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E:\5.Fotky\Workshop Stará huť 2013\IMG_43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000125"/>
            <a:ext cx="333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délník 1"/>
          <p:cNvSpPr>
            <a:spLocks noChangeArrowheads="1"/>
          </p:cNvSpPr>
          <p:nvPr/>
        </p:nvSpPr>
        <p:spPr bwMode="auto">
          <a:xfrm>
            <a:off x="1979613" y="404813"/>
            <a:ext cx="5176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alibri" pitchFamily="34" charset="0"/>
              </a:rPr>
              <a:t>Latén s doba římská – na prahu historie</a:t>
            </a:r>
          </a:p>
        </p:txBody>
      </p:sp>
      <p:pic>
        <p:nvPicPr>
          <p:cNvPr id="19458" name="Picture 2" descr="C:\Users\Viti\Desktop\scany\2013-12-15 latén. výrobní objekt 001\latén. výrobní objekt 001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38655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E:\5.Fotky\Workshop Stará huť 2013\IMG_4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4322763"/>
            <a:ext cx="30718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E:\5.Fotky\Workshop Stará huť 2013\IMG_4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429125"/>
            <a:ext cx="2786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C:\Users\Viti\Desktop\scany\kelt. hrnčíř. kru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357313"/>
            <a:ext cx="40354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Viti\Desktop\scany\2013-12-15 germ. chata 001\germ. chata 001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14750"/>
            <a:ext cx="21653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C:\Users\Viti\Desktop\scany\2013-12-15 germ. chata 002\germ. chata 002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857625"/>
            <a:ext cx="32146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C:\Users\Viti\Desktop\scany\2013-12-15 germ. žár.hrob 001\germ. žár.hrob 001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500063"/>
            <a:ext cx="235743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C:\Users\Viti\Desktop\scany\germ. halovej dů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8625"/>
            <a:ext cx="4929187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E:\2.Projekty\1.Aktuální\Archeopark\nové materiály\archpark06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50" y="500063"/>
            <a:ext cx="1214438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C:\Users\Viti\Desktop\scany\2013-12-15 velmož z Blučiny\velmož z Blučiny 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3786188"/>
            <a:ext cx="2433637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E:\2.Projekty\1.Aktuální\Archeopark\nové materiály\ArchPark\ArchPark\Krajský úřad\2\Abb.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005263"/>
            <a:ext cx="485775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E:\2.Projekty\1.Aktuální\Archeopark\nové materiály\ArchPark\ArchPark\Krajský úřad\2\Iva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42938"/>
            <a:ext cx="43576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E:\2.Projekty\1.Aktuální\Archeopark\nové materiály\archpark0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785813"/>
            <a:ext cx="34290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120</Words>
  <Application>Microsoft Office PowerPoint</Application>
  <PresentationFormat>On-screen Show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Calibri</vt:lpstr>
      <vt:lpstr>Arial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Viti</dc:creator>
  <cp:lastModifiedBy>USI</cp:lastModifiedBy>
  <cp:revision>86</cp:revision>
  <dcterms:created xsi:type="dcterms:W3CDTF">2013-12-14T13:22:05Z</dcterms:created>
  <dcterms:modified xsi:type="dcterms:W3CDTF">2014-02-07T08:47:31Z</dcterms:modified>
</cp:coreProperties>
</file>